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9" r:id="rId2"/>
    <p:sldId id="267" r:id="rId3"/>
    <p:sldId id="268" r:id="rId4"/>
    <p:sldId id="270" r:id="rId5"/>
    <p:sldId id="275" r:id="rId6"/>
    <p:sldId id="271" r:id="rId7"/>
    <p:sldId id="272" r:id="rId8"/>
    <p:sldId id="256" r:id="rId9"/>
    <p:sldId id="258" r:id="rId10"/>
    <p:sldId id="262" r:id="rId11"/>
    <p:sldId id="257" r:id="rId12"/>
    <p:sldId id="259" r:id="rId13"/>
    <p:sldId id="260" r:id="rId14"/>
    <p:sldId id="274" r:id="rId15"/>
    <p:sldId id="261" r:id="rId16"/>
    <p:sldId id="263" r:id="rId17"/>
    <p:sldId id="265" r:id="rId18"/>
    <p:sldId id="264" r:id="rId19"/>
    <p:sldId id="266" r:id="rId20"/>
    <p:sldId id="27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736F8"/>
    <a:srgbClr val="FF0000"/>
    <a:srgbClr val="FF8E03"/>
    <a:srgbClr val="3241FA"/>
    <a:srgbClr val="CD882F"/>
    <a:srgbClr val="CECE2C"/>
    <a:srgbClr val="DBE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95845" autoAdjust="0"/>
  </p:normalViewPr>
  <p:slideViewPr>
    <p:cSldViewPr snapToGrid="0">
      <p:cViewPr varScale="1">
        <p:scale>
          <a:sx n="92" d="100"/>
          <a:sy n="92" d="100"/>
        </p:scale>
        <p:origin x="15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C80CC-6A61-4603-94C3-5B4B7098CFD9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4159E-AEF3-4B56-8BA6-99617D32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9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 transduction = gene regulation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4159E-AEF3-4B56-8BA6-99617D327E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URWPalladioL-Bold"/>
              </a:rPr>
              <a:t>Figure 1. </a:t>
            </a:r>
            <a:r>
              <a:rPr lang="en-US" sz="1800" b="0" i="0" u="none" strike="noStrike" baseline="0" dirty="0">
                <a:latin typeface="URWPalladioL-Roma"/>
              </a:rPr>
              <a:t>A model of </a:t>
            </a:r>
            <a:r>
              <a:rPr lang="en-US" sz="1800" b="0" i="0" u="none" strike="noStrike" baseline="0" dirty="0">
                <a:latin typeface="URWPalladioL-Ital"/>
              </a:rPr>
              <a:t>Cannabis </a:t>
            </a:r>
            <a:r>
              <a:rPr lang="en-US" sz="1800" b="0" i="0" u="none" strike="noStrike" baseline="0" dirty="0">
                <a:latin typeface="URWPalladioL-Roma"/>
              </a:rPr>
              <a:t>immune and </a:t>
            </a:r>
            <a:r>
              <a:rPr lang="en-US" sz="1800" b="0" i="0" u="none" strike="noStrike" baseline="0" dirty="0" err="1">
                <a:latin typeface="URWPalladioL-Roma"/>
              </a:rPr>
              <a:t>defence</a:t>
            </a:r>
            <a:r>
              <a:rPr lang="en-US" sz="1800" b="0" i="0" u="none" strike="noStrike" baseline="0" dirty="0">
                <a:latin typeface="URWPalladioL-Roma"/>
              </a:rPr>
              <a:t> responses to </a:t>
            </a:r>
            <a:r>
              <a:rPr lang="en-US" sz="1800" b="0" i="0" u="none" strike="noStrike" baseline="0" dirty="0">
                <a:latin typeface="URWPalladioL-Ital"/>
              </a:rPr>
              <a:t>PM</a:t>
            </a:r>
            <a:r>
              <a:rPr lang="en-US" sz="1800" b="0" i="0" u="none" strike="noStrike" baseline="0" dirty="0">
                <a:latin typeface="URWPalladioL-Roma"/>
              </a:rPr>
              <a:t>, </a:t>
            </a:r>
            <a:r>
              <a:rPr lang="en-US" sz="1800" b="0" i="0" u="none" strike="noStrike" baseline="0" dirty="0">
                <a:latin typeface="URWPalladioL-Ital"/>
              </a:rPr>
              <a:t>Fusarium </a:t>
            </a:r>
            <a:r>
              <a:rPr lang="en-US" sz="1800" b="0" i="0" u="none" strike="noStrike" baseline="0" dirty="0">
                <a:latin typeface="URWPalladioL-Roma"/>
              </a:rPr>
              <a:t>spp., </a:t>
            </a:r>
            <a:r>
              <a:rPr lang="en-US" sz="1800" b="0" i="0" u="none" strike="noStrike" baseline="0" dirty="0">
                <a:latin typeface="URWPalladioL-Ital"/>
              </a:rPr>
              <a:t>Botrytis cinerea. </a:t>
            </a:r>
            <a:r>
              <a:rPr lang="en-US" sz="1800" b="0" i="0" u="none" strike="noStrike" baseline="0" dirty="0">
                <a:latin typeface="PalatinoLinotype-Roman"/>
              </a:rPr>
              <a:t>and </a:t>
            </a:r>
            <a:r>
              <a:rPr lang="en-US" sz="1800" b="0" i="1" u="none" strike="noStrike" baseline="0" dirty="0">
                <a:latin typeface="PalatinoLinotype-Italic"/>
              </a:rPr>
              <a:t>Pythium </a:t>
            </a:r>
            <a:r>
              <a:rPr lang="en-US" sz="1800" b="0" i="0" u="none" strike="noStrike" baseline="0" dirty="0">
                <a:latin typeface="PalatinoLinotype-Roman"/>
              </a:rPr>
              <a:t>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4159E-AEF3-4B56-8BA6-99617D327E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7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 scaffolded </a:t>
            </a:r>
            <a:r>
              <a:rPr lang="en-US" dirty="0" err="1"/>
              <a:t>hap_a</a:t>
            </a:r>
            <a:r>
              <a:rPr lang="en-US" dirty="0"/>
              <a:t> genomes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4159E-AEF3-4B56-8BA6-99617D327E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6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4159E-AEF3-4B56-8BA6-99617D327E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4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4159E-AEF3-4B56-8BA6-99617D327E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3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2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5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2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1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2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1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6C4FB7-990A-4B84-A7E9-41B58F94E00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71D6EB-F2D3-477F-9B19-148210158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otted plants in a greenhouse&#10;&#10;Description automatically generated">
            <a:extLst>
              <a:ext uri="{FF2B5EF4-FFF2-40B4-BE49-F238E27FC236}">
                <a16:creationId xmlns:a16="http://schemas.microsoft.com/office/drawing/2014/main" id="{9882CA66-545D-4BC8-4225-D68983C7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948" r="29222" b="5566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647B-7D15-10C6-D5CF-C8BA988E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80" y="1087120"/>
            <a:ext cx="7772400" cy="5039360"/>
          </a:xfrm>
          <a:solidFill>
            <a:srgbClr val="FFFFFF">
              <a:alpha val="38824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Profiles of Disease Resistance Genes in the Cannabis Pangenome</a:t>
            </a:r>
            <a:br>
              <a:rPr lang="en-US" dirty="0"/>
            </a:br>
            <a:r>
              <a:rPr lang="en-US" sz="2200" dirty="0"/>
              <a:t>Kelly Vining</a:t>
            </a:r>
            <a:br>
              <a:rPr lang="en-US" sz="2200" dirty="0"/>
            </a:br>
            <a:r>
              <a:rPr lang="en-US" sz="2200" dirty="0"/>
              <a:t>Brian Knaus</a:t>
            </a:r>
            <a:br>
              <a:rPr lang="en-US" sz="2200" dirty="0"/>
            </a:br>
            <a:r>
              <a:rPr lang="en-US" sz="2200" dirty="0"/>
              <a:t>Department of Horticulture</a:t>
            </a:r>
            <a:br>
              <a:rPr lang="en-US" sz="2200" dirty="0"/>
            </a:br>
            <a:r>
              <a:rPr lang="en-US" sz="2200" dirty="0"/>
              <a:t>Oregon State University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  <p:pic>
        <p:nvPicPr>
          <p:cNvPr id="7" name="Picture 6" descr="A black and white logo with orange text">
            <a:extLst>
              <a:ext uri="{FF2B5EF4-FFF2-40B4-BE49-F238E27FC236}">
                <a16:creationId xmlns:a16="http://schemas.microsoft.com/office/drawing/2014/main" id="{0EC35CA4-C3EA-04D5-5D2F-3527D262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3" y="4571593"/>
            <a:ext cx="2021590" cy="21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7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B55C93-2B0E-6219-82BE-683D678B309E}"/>
              </a:ext>
            </a:extLst>
          </p:cNvPr>
          <p:cNvSpPr txBox="1">
            <a:spLocks/>
          </p:cNvSpPr>
          <p:nvPr/>
        </p:nvSpPr>
        <p:spPr>
          <a:xfrm>
            <a:off x="387277" y="301217"/>
            <a:ext cx="8477026" cy="92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CNL, TNL genes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F2A6B-2CDD-73BD-F34E-D3EA21515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" b="5511"/>
          <a:stretch/>
        </p:blipFill>
        <p:spPr>
          <a:xfrm>
            <a:off x="231845" y="968201"/>
            <a:ext cx="8912154" cy="46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C1D1A-171F-1EB9-1657-A681C6A55188}"/>
              </a:ext>
            </a:extLst>
          </p:cNvPr>
          <p:cNvGrpSpPr/>
          <p:nvPr/>
        </p:nvGrpSpPr>
        <p:grpSpPr>
          <a:xfrm>
            <a:off x="3208108" y="791490"/>
            <a:ext cx="5865835" cy="5981607"/>
            <a:chOff x="1558532" y="880646"/>
            <a:chExt cx="5865835" cy="598160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B551B10-43E8-1B71-B6B8-FE780F9CA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418" t="5514" r="19329" b="5990"/>
            <a:stretch/>
          </p:blipFill>
          <p:spPr>
            <a:xfrm>
              <a:off x="1558532" y="880646"/>
              <a:ext cx="5865835" cy="59816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3FF5C9-B9D4-2FB7-A237-4422291677F7}"/>
                </a:ext>
              </a:extLst>
            </p:cNvPr>
            <p:cNvSpPr txBox="1"/>
            <p:nvPr/>
          </p:nvSpPr>
          <p:spPr>
            <a:xfrm>
              <a:off x="3284992" y="3385932"/>
              <a:ext cx="2412914" cy="97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EH23a</a:t>
              </a:r>
            </a:p>
            <a:p>
              <a:pPr algn="ctr"/>
              <a:r>
                <a:rPr lang="en-US" sz="1600" b="1" dirty="0"/>
                <a:t>R gene subcategories:</a:t>
              </a:r>
            </a:p>
            <a:p>
              <a:pPr algn="ctr"/>
              <a:r>
                <a:rPr lang="en-US" sz="1600" dirty="0"/>
                <a:t>Receptor-like kinases,</a:t>
              </a:r>
            </a:p>
            <a:p>
              <a:pPr algn="ctr"/>
              <a:r>
                <a:rPr lang="en-US" sz="1600" dirty="0"/>
                <a:t>Coiled-coil NLR genes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82DF0-422A-A2EB-5EE5-D153A16B889F}"/>
              </a:ext>
            </a:extLst>
          </p:cNvPr>
          <p:cNvGrpSpPr/>
          <p:nvPr/>
        </p:nvGrpSpPr>
        <p:grpSpPr>
          <a:xfrm>
            <a:off x="2927414" y="824444"/>
            <a:ext cx="1833458" cy="971034"/>
            <a:chOff x="6933265" y="395568"/>
            <a:chExt cx="2092062" cy="11079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85710E-1391-54D0-29AA-623CC80A5779}"/>
                </a:ext>
              </a:extLst>
            </p:cNvPr>
            <p:cNvSpPr/>
            <p:nvPr/>
          </p:nvSpPr>
          <p:spPr>
            <a:xfrm>
              <a:off x="6933265" y="844058"/>
              <a:ext cx="228081" cy="211015"/>
            </a:xfrm>
            <a:prstGeom prst="rect">
              <a:avLst/>
            </a:prstGeom>
            <a:solidFill>
              <a:srgbClr val="070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28019F-1EB6-2563-924E-05569EE4F710}"/>
                </a:ext>
              </a:extLst>
            </p:cNvPr>
            <p:cNvSpPr txBox="1"/>
            <p:nvPr/>
          </p:nvSpPr>
          <p:spPr>
            <a:xfrm>
              <a:off x="7161346" y="776175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RLK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0EB95D-F07C-7CDF-2F85-2E178161CC64}"/>
                </a:ext>
              </a:extLst>
            </p:cNvPr>
            <p:cNvSpPr/>
            <p:nvPr/>
          </p:nvSpPr>
          <p:spPr>
            <a:xfrm>
              <a:off x="6933265" y="1213390"/>
              <a:ext cx="228081" cy="211015"/>
            </a:xfrm>
            <a:prstGeom prst="rect">
              <a:avLst/>
            </a:prstGeom>
            <a:solidFill>
              <a:srgbClr val="FF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EF4866-2706-1114-1378-E4136B47A44A}"/>
                </a:ext>
              </a:extLst>
            </p:cNvPr>
            <p:cNvSpPr txBox="1"/>
            <p:nvPr/>
          </p:nvSpPr>
          <p:spPr>
            <a:xfrm>
              <a:off x="7161346" y="1134231"/>
              <a:ext cx="75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CNL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335FBA-1576-B5D0-FDCE-98F6960B20DC}"/>
                </a:ext>
              </a:extLst>
            </p:cNvPr>
            <p:cNvSpPr/>
            <p:nvPr/>
          </p:nvSpPr>
          <p:spPr>
            <a:xfrm>
              <a:off x="6933265" y="463451"/>
              <a:ext cx="228081" cy="211015"/>
            </a:xfrm>
            <a:prstGeom prst="rect">
              <a:avLst/>
            </a:prstGeom>
            <a:solidFill>
              <a:srgbClr val="906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6A2C44-0B67-AD07-00FC-2B151E607B7C}"/>
                </a:ext>
              </a:extLst>
            </p:cNvPr>
            <p:cNvSpPr txBox="1"/>
            <p:nvPr/>
          </p:nvSpPr>
          <p:spPr>
            <a:xfrm>
              <a:off x="7161344" y="395568"/>
              <a:ext cx="1863983" cy="42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All categories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C2128-CFBC-C3B7-FB76-360901A07ACE}"/>
              </a:ext>
            </a:extLst>
          </p:cNvPr>
          <p:cNvSpPr txBox="1">
            <a:spLocks/>
          </p:cNvSpPr>
          <p:nvPr/>
        </p:nvSpPr>
        <p:spPr>
          <a:xfrm>
            <a:off x="68761" y="1175931"/>
            <a:ext cx="2958596" cy="382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 genes most dense at 0-20 Mb on chr1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Most CNLs on chromosomes 3 and 6 </a:t>
            </a:r>
          </a:p>
        </p:txBody>
      </p:sp>
    </p:spTree>
    <p:extLst>
      <p:ext uri="{BB962C8B-B14F-4D97-AF65-F5344CB8AC3E}">
        <p14:creationId xmlns:p14="http://schemas.microsoft.com/office/powerpoint/2010/main" val="38317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CC12-290A-0096-905F-A5D27453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63" y="98322"/>
            <a:ext cx="7719635" cy="640130"/>
          </a:xfrm>
        </p:spPr>
        <p:txBody>
          <a:bodyPr>
            <a:normAutofit fontScale="90000"/>
          </a:bodyPr>
          <a:lstStyle/>
          <a:p>
            <a:r>
              <a:rPr lang="en-US" dirty="0"/>
              <a:t>CNL patterns on chromosome 3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984DB35-BA4E-B688-BDD0-AB4EFA0E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5" y="640130"/>
            <a:ext cx="8175244" cy="62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ED681-9EB7-D10B-0B38-8F6200AB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21"/>
          <a:stretch/>
        </p:blipFill>
        <p:spPr>
          <a:xfrm>
            <a:off x="0" y="1838931"/>
            <a:ext cx="9143999" cy="4456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491DB-D051-9275-DDD2-6F861E931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797" r="10942" b="82148"/>
          <a:stretch/>
        </p:blipFill>
        <p:spPr>
          <a:xfrm>
            <a:off x="147484" y="816077"/>
            <a:ext cx="8849032" cy="1868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41213A3-0013-263D-2F9E-9A130012793B}"/>
              </a:ext>
            </a:extLst>
          </p:cNvPr>
          <p:cNvSpPr/>
          <p:nvPr/>
        </p:nvSpPr>
        <p:spPr>
          <a:xfrm rot="5400000">
            <a:off x="3996814" y="1229031"/>
            <a:ext cx="698090" cy="2851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0113EA7-18A1-FF8B-29B3-F28FA5D04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955" t="5739" r="22500" b="5857"/>
          <a:stretch/>
        </p:blipFill>
        <p:spPr>
          <a:xfrm>
            <a:off x="2702560" y="26052"/>
            <a:ext cx="6431280" cy="6455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565DC-9C01-C74F-620F-393CA6765648}"/>
              </a:ext>
            </a:extLst>
          </p:cNvPr>
          <p:cNvSpPr txBox="1"/>
          <p:nvPr/>
        </p:nvSpPr>
        <p:spPr>
          <a:xfrm>
            <a:off x="4733080" y="2360061"/>
            <a:ext cx="23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EH23a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A80393-18A9-EF7C-3467-9634A80E52A6}"/>
              </a:ext>
            </a:extLst>
          </p:cNvPr>
          <p:cNvGrpSpPr/>
          <p:nvPr/>
        </p:nvGrpSpPr>
        <p:grpSpPr>
          <a:xfrm>
            <a:off x="5532883" y="2869219"/>
            <a:ext cx="770631" cy="769442"/>
            <a:chOff x="4267873" y="3382308"/>
            <a:chExt cx="770631" cy="7694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751962-6191-32C9-F3ED-B9C09D5BF08B}"/>
                </a:ext>
              </a:extLst>
            </p:cNvPr>
            <p:cNvGrpSpPr/>
            <p:nvPr/>
          </p:nvGrpSpPr>
          <p:grpSpPr>
            <a:xfrm>
              <a:off x="4268690" y="3593053"/>
              <a:ext cx="769814" cy="307777"/>
              <a:chOff x="317834" y="5509539"/>
              <a:chExt cx="769814" cy="30777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159384-8B18-8906-2F0D-7E06CDFBBC33}"/>
                  </a:ext>
                </a:extLst>
              </p:cNvPr>
              <p:cNvSpPr/>
              <p:nvPr/>
            </p:nvSpPr>
            <p:spPr>
              <a:xfrm>
                <a:off x="317834" y="5577422"/>
                <a:ext cx="228081" cy="211015"/>
              </a:xfrm>
              <a:prstGeom prst="rect">
                <a:avLst/>
              </a:prstGeom>
              <a:solidFill>
                <a:srgbClr val="070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DDCFC-A917-946B-4FF2-E6F1B57DBAF8}"/>
                  </a:ext>
                </a:extLst>
              </p:cNvPr>
              <p:cNvSpPr txBox="1"/>
              <p:nvPr/>
            </p:nvSpPr>
            <p:spPr>
              <a:xfrm>
                <a:off x="545915" y="5509539"/>
                <a:ext cx="541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RLK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129E1F-D037-6825-F8AC-DB273B1E524F}"/>
                </a:ext>
              </a:extLst>
            </p:cNvPr>
            <p:cNvGrpSpPr/>
            <p:nvPr/>
          </p:nvGrpSpPr>
          <p:grpSpPr>
            <a:xfrm>
              <a:off x="4267873" y="3843973"/>
              <a:ext cx="750984" cy="307777"/>
              <a:chOff x="4828934" y="6403800"/>
              <a:chExt cx="750984" cy="30777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751E61-3E9F-5803-B6F7-E7FAB4813755}"/>
                  </a:ext>
                </a:extLst>
              </p:cNvPr>
              <p:cNvSpPr txBox="1"/>
              <p:nvPr/>
            </p:nvSpPr>
            <p:spPr>
              <a:xfrm>
                <a:off x="5044468" y="6403800"/>
                <a:ext cx="535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CNL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69AF61-DB6B-6510-FBA0-DF4C95D732AF}"/>
                  </a:ext>
                </a:extLst>
              </p:cNvPr>
              <p:cNvSpPr/>
              <p:nvPr/>
            </p:nvSpPr>
            <p:spPr>
              <a:xfrm>
                <a:off x="4828934" y="6455812"/>
                <a:ext cx="228081" cy="21101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38426A2-3B59-4347-AC38-FD9E6C0DAE79}"/>
                </a:ext>
              </a:extLst>
            </p:cNvPr>
            <p:cNvGrpSpPr/>
            <p:nvPr/>
          </p:nvGrpSpPr>
          <p:grpSpPr>
            <a:xfrm>
              <a:off x="4268690" y="3382308"/>
              <a:ext cx="753199" cy="307777"/>
              <a:chOff x="4826719" y="6188695"/>
              <a:chExt cx="753199" cy="30777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01CDF4-9019-A70F-1B5B-8A3C21CB2460}"/>
                  </a:ext>
                </a:extLst>
              </p:cNvPr>
              <p:cNvSpPr/>
              <p:nvPr/>
            </p:nvSpPr>
            <p:spPr>
              <a:xfrm>
                <a:off x="4826719" y="6245552"/>
                <a:ext cx="228081" cy="211015"/>
              </a:xfrm>
              <a:prstGeom prst="rect">
                <a:avLst/>
              </a:prstGeom>
              <a:solidFill>
                <a:srgbClr val="FF8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3452BA-FCEE-E266-202B-219F8278AD24}"/>
                  </a:ext>
                </a:extLst>
              </p:cNvPr>
              <p:cNvSpPr txBox="1"/>
              <p:nvPr/>
            </p:nvSpPr>
            <p:spPr>
              <a:xfrm>
                <a:off x="5055617" y="6188695"/>
                <a:ext cx="5243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TPS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F88C28-0653-D60F-B858-AEA85448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" y="1353113"/>
            <a:ext cx="2352458" cy="3429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 genes and terpene synthases</a:t>
            </a:r>
          </a:p>
        </p:txBody>
      </p:sp>
    </p:spTree>
    <p:extLst>
      <p:ext uri="{BB962C8B-B14F-4D97-AF65-F5344CB8AC3E}">
        <p14:creationId xmlns:p14="http://schemas.microsoft.com/office/powerpoint/2010/main" val="268751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AA0742-B893-154D-69D3-499C6091A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7" t="11250" r="33244" b="53480"/>
          <a:stretch/>
        </p:blipFill>
        <p:spPr>
          <a:xfrm>
            <a:off x="0" y="305148"/>
            <a:ext cx="4015946" cy="1814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8B192-3C9C-8EFE-6DF6-54DDD0253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8"/>
          <a:stretch/>
        </p:blipFill>
        <p:spPr>
          <a:xfrm>
            <a:off x="0" y="2588087"/>
            <a:ext cx="8655015" cy="34037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01B172-8AE0-A023-4F13-B383FB5E5CD5}"/>
              </a:ext>
            </a:extLst>
          </p:cNvPr>
          <p:cNvGrpSpPr/>
          <p:nvPr/>
        </p:nvGrpSpPr>
        <p:grpSpPr>
          <a:xfrm>
            <a:off x="4807573" y="3741605"/>
            <a:ext cx="2384402" cy="111373"/>
            <a:chOff x="7889029" y="3629587"/>
            <a:chExt cx="2384402" cy="1113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39D5C5-BD8F-C73E-F2AC-F8FB43ECF153}"/>
                </a:ext>
              </a:extLst>
            </p:cNvPr>
            <p:cNvSpPr/>
            <p:nvPr/>
          </p:nvSpPr>
          <p:spPr>
            <a:xfrm>
              <a:off x="7889029" y="3629587"/>
              <a:ext cx="820113" cy="1113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4F8A69-D588-CD22-053B-8628D404C409}"/>
                </a:ext>
              </a:extLst>
            </p:cNvPr>
            <p:cNvSpPr/>
            <p:nvPr/>
          </p:nvSpPr>
          <p:spPr>
            <a:xfrm>
              <a:off x="8896452" y="3629587"/>
              <a:ext cx="916299" cy="1113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A6AA4-54DE-7C28-B33C-8A2AC61161E2}"/>
                </a:ext>
              </a:extLst>
            </p:cNvPr>
            <p:cNvSpPr/>
            <p:nvPr/>
          </p:nvSpPr>
          <p:spPr>
            <a:xfrm>
              <a:off x="9964623" y="3629587"/>
              <a:ext cx="308808" cy="1113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6271B2-3519-2433-BE2B-1D3E4D7CFE13}"/>
                </a:ext>
              </a:extLst>
            </p:cNvPr>
            <p:cNvCxnSpPr>
              <a:stCxn id="14" idx="1"/>
              <a:endCxn id="16" idx="3"/>
            </p:cNvCxnSpPr>
            <p:nvPr/>
          </p:nvCxnSpPr>
          <p:spPr>
            <a:xfrm>
              <a:off x="7889029" y="3685274"/>
              <a:ext cx="23844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6B6A6-8B7B-411E-5A50-DE6B6D3030F4}"/>
              </a:ext>
            </a:extLst>
          </p:cNvPr>
          <p:cNvGrpSpPr/>
          <p:nvPr/>
        </p:nvGrpSpPr>
        <p:grpSpPr>
          <a:xfrm>
            <a:off x="4807573" y="5284928"/>
            <a:ext cx="3847442" cy="337819"/>
            <a:chOff x="4080822" y="3559979"/>
            <a:chExt cx="3847442" cy="3378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8635FB-6776-A03C-80D0-E15D7F5237B1}"/>
                </a:ext>
              </a:extLst>
            </p:cNvPr>
            <p:cNvSpPr/>
            <p:nvPr/>
          </p:nvSpPr>
          <p:spPr>
            <a:xfrm>
              <a:off x="4080822" y="3559979"/>
              <a:ext cx="678365" cy="1113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D1C385-DE79-5986-8102-0278F4452746}"/>
                </a:ext>
              </a:extLst>
            </p:cNvPr>
            <p:cNvSpPr/>
            <p:nvPr/>
          </p:nvSpPr>
          <p:spPr>
            <a:xfrm>
              <a:off x="4756212" y="3561472"/>
              <a:ext cx="118967" cy="10934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91E62E-F0CE-B58D-357E-69EDEAFD1444}"/>
                </a:ext>
              </a:extLst>
            </p:cNvPr>
            <p:cNvGrpSpPr/>
            <p:nvPr/>
          </p:nvGrpSpPr>
          <p:grpSpPr>
            <a:xfrm>
              <a:off x="4080822" y="3559979"/>
              <a:ext cx="3847442" cy="337819"/>
              <a:chOff x="7889029" y="4140892"/>
              <a:chExt cx="3847442" cy="3378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C9A14C-F0A7-5C02-CD81-D10309E6CFA3}"/>
                  </a:ext>
                </a:extLst>
              </p:cNvPr>
              <p:cNvSpPr txBox="1"/>
              <p:nvPr/>
            </p:nvSpPr>
            <p:spPr>
              <a:xfrm>
                <a:off x="8433062" y="4201712"/>
                <a:ext cx="3796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^G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A5292D-3EC6-EEC3-71C2-BEF16529204A}"/>
                  </a:ext>
                </a:extLst>
              </p:cNvPr>
              <p:cNvCxnSpPr>
                <a:cxnSpLocks/>
                <a:stCxn id="3" idx="1"/>
                <a:endCxn id="13" idx="3"/>
              </p:cNvCxnSpPr>
              <p:nvPr/>
            </p:nvCxnSpPr>
            <p:spPr>
              <a:xfrm>
                <a:off x="7889029" y="4196579"/>
                <a:ext cx="38474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C604CA-D90C-42C9-035B-2BED19898A1D}"/>
                  </a:ext>
                </a:extLst>
              </p:cNvPr>
              <p:cNvSpPr/>
              <p:nvPr/>
            </p:nvSpPr>
            <p:spPr>
              <a:xfrm>
                <a:off x="8896451" y="4140892"/>
                <a:ext cx="916299" cy="1113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04221E-46AD-5530-1FF1-43C9C39F52A0}"/>
                  </a:ext>
                </a:extLst>
              </p:cNvPr>
              <p:cNvSpPr/>
              <p:nvPr/>
            </p:nvSpPr>
            <p:spPr>
              <a:xfrm>
                <a:off x="11427663" y="4140892"/>
                <a:ext cx="308808" cy="1113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7E68E2-366D-B607-36EE-6018CF55B8F2}"/>
              </a:ext>
            </a:extLst>
          </p:cNvPr>
          <p:cNvSpPr txBox="1"/>
          <p:nvPr/>
        </p:nvSpPr>
        <p:spPr>
          <a:xfrm>
            <a:off x="5108072" y="3215225"/>
            <a:ext cx="177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PM1 </a:t>
            </a:r>
            <a:r>
              <a:rPr lang="en-US" b="1" dirty="0"/>
              <a:t>alleles</a:t>
            </a:r>
          </a:p>
        </p:txBody>
      </p:sp>
    </p:spTree>
    <p:extLst>
      <p:ext uri="{BB962C8B-B14F-4D97-AF65-F5344CB8AC3E}">
        <p14:creationId xmlns:p14="http://schemas.microsoft.com/office/powerpoint/2010/main" val="257452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074C62-DE48-584C-4FC7-AB3969CDF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7" t="13067" r="32614" b="48182"/>
          <a:stretch/>
        </p:blipFill>
        <p:spPr>
          <a:xfrm>
            <a:off x="296281" y="226453"/>
            <a:ext cx="4015946" cy="199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877B7-E0BF-C7B7-33A7-3C7BF9E8DB67}"/>
              </a:ext>
            </a:extLst>
          </p:cNvPr>
          <p:cNvSpPr txBox="1"/>
          <p:nvPr/>
        </p:nvSpPr>
        <p:spPr>
          <a:xfrm>
            <a:off x="296281" y="5219485"/>
            <a:ext cx="3148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Tblastx</a:t>
            </a:r>
            <a:r>
              <a:rPr lang="en-US" dirty="0"/>
              <a:t> with same Arabidopsis 15-protein set</a:t>
            </a:r>
          </a:p>
          <a:p>
            <a:endParaRPr lang="en-US" dirty="0"/>
          </a:p>
          <a:p>
            <a:r>
              <a:rPr lang="en-US" dirty="0"/>
              <a:t>No hits on chr3,8,9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2BED-3CCD-0423-3A1B-E01136394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5" t="11818" r="43180" b="12222"/>
          <a:stretch/>
        </p:blipFill>
        <p:spPr>
          <a:xfrm>
            <a:off x="3719946" y="226453"/>
            <a:ext cx="5237019" cy="4666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B39993-7859-F5B9-FD8D-D9A2D539A69A}"/>
              </a:ext>
            </a:extLst>
          </p:cNvPr>
          <p:cNvSpPr txBox="1"/>
          <p:nvPr/>
        </p:nvSpPr>
        <p:spPr>
          <a:xfrm>
            <a:off x="433891" y="2828835"/>
            <a:ext cx="314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mlo</a:t>
            </a:r>
            <a:r>
              <a:rPr lang="en-US" dirty="0"/>
              <a:t>- based resistance not race-specific, so has potential to confer durable resistance</a:t>
            </a:r>
          </a:p>
        </p:txBody>
      </p:sp>
    </p:spTree>
    <p:extLst>
      <p:ext uri="{BB962C8B-B14F-4D97-AF65-F5344CB8AC3E}">
        <p14:creationId xmlns:p14="http://schemas.microsoft.com/office/powerpoint/2010/main" val="346925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92BED-3CCD-0423-3A1B-E0113639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0" t="11818" r="50792" b="23192"/>
          <a:stretch/>
        </p:blipFill>
        <p:spPr>
          <a:xfrm>
            <a:off x="5330536" y="288798"/>
            <a:ext cx="3688773" cy="3992256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00E9973-C77E-EFCD-61C7-EAF13E5A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" y="0"/>
            <a:ext cx="5019675" cy="666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28967-83D6-0411-1AB8-0C87024575C1}"/>
              </a:ext>
            </a:extLst>
          </p:cNvPr>
          <p:cNvSpPr txBox="1"/>
          <p:nvPr/>
        </p:nvSpPr>
        <p:spPr>
          <a:xfrm>
            <a:off x="1693718" y="1330036"/>
            <a:ext cx="129886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57AA-343C-CFB7-DBBB-BDE44EB1837F}"/>
              </a:ext>
            </a:extLst>
          </p:cNvPr>
          <p:cNvSpPr txBox="1"/>
          <p:nvPr/>
        </p:nvSpPr>
        <p:spPr>
          <a:xfrm>
            <a:off x="1566212" y="4278683"/>
            <a:ext cx="1298864" cy="369332"/>
          </a:xfrm>
          <a:prstGeom prst="rect">
            <a:avLst/>
          </a:prstGeom>
          <a:solidFill>
            <a:srgbClr val="2736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V</a:t>
            </a:r>
          </a:p>
        </p:txBody>
      </p:sp>
    </p:spTree>
    <p:extLst>
      <p:ext uri="{BB962C8B-B14F-4D97-AF65-F5344CB8AC3E}">
        <p14:creationId xmlns:p14="http://schemas.microsoft.com/office/powerpoint/2010/main" val="267215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E0B2CA85-62E7-7EA0-479B-FBCF89B3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" y="1379078"/>
            <a:ext cx="5165148" cy="4242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892BED-3CCD-0423-3A1B-E01136394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30" t="11818" r="50792" b="23192"/>
          <a:stretch/>
        </p:blipFill>
        <p:spPr>
          <a:xfrm>
            <a:off x="4963885" y="345104"/>
            <a:ext cx="3883898" cy="4203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28967-83D6-0411-1AB8-0C87024575C1}"/>
              </a:ext>
            </a:extLst>
          </p:cNvPr>
          <p:cNvSpPr txBox="1"/>
          <p:nvPr/>
        </p:nvSpPr>
        <p:spPr>
          <a:xfrm>
            <a:off x="1829851" y="4363872"/>
            <a:ext cx="129886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III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57AA-343C-CFB7-DBBB-BDE44EB1837F}"/>
              </a:ext>
            </a:extLst>
          </p:cNvPr>
          <p:cNvSpPr txBox="1"/>
          <p:nvPr/>
        </p:nvSpPr>
        <p:spPr>
          <a:xfrm>
            <a:off x="1867023" y="1662365"/>
            <a:ext cx="129886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F97B-195B-FFA0-CD8B-BB6F70FA5FBF}"/>
              </a:ext>
            </a:extLst>
          </p:cNvPr>
          <p:cNvSpPr txBox="1"/>
          <p:nvPr/>
        </p:nvSpPr>
        <p:spPr>
          <a:xfrm>
            <a:off x="1175657" y="478971"/>
            <a:ext cx="368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Mother Mary chr5 MLOs group with CsMLO3, CsMLO4</a:t>
            </a:r>
          </a:p>
        </p:txBody>
      </p:sp>
    </p:spTree>
    <p:extLst>
      <p:ext uri="{BB962C8B-B14F-4D97-AF65-F5344CB8AC3E}">
        <p14:creationId xmlns:p14="http://schemas.microsoft.com/office/powerpoint/2010/main" val="407499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894218-681E-3921-A574-DAF59674F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2" y="0"/>
            <a:ext cx="7200900" cy="654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28967-83D6-0411-1AB8-0C87024575C1}"/>
              </a:ext>
            </a:extLst>
          </p:cNvPr>
          <p:cNvSpPr txBox="1"/>
          <p:nvPr/>
        </p:nvSpPr>
        <p:spPr>
          <a:xfrm>
            <a:off x="7228115" y="3784245"/>
            <a:ext cx="1298864" cy="369332"/>
          </a:xfrm>
          <a:prstGeom prst="rect">
            <a:avLst/>
          </a:prstGeom>
          <a:solidFill>
            <a:srgbClr val="CD88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VI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57AA-343C-CFB7-DBBB-BDE44EB1837F}"/>
              </a:ext>
            </a:extLst>
          </p:cNvPr>
          <p:cNvSpPr txBox="1"/>
          <p:nvPr/>
        </p:nvSpPr>
        <p:spPr>
          <a:xfrm>
            <a:off x="6521520" y="1338125"/>
            <a:ext cx="1298864" cy="369332"/>
          </a:xfrm>
          <a:prstGeom prst="rect">
            <a:avLst/>
          </a:prstGeom>
          <a:solidFill>
            <a:srgbClr val="3241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CLADE 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F97B-195B-FFA0-CD8B-BB6F70FA5FBF}"/>
              </a:ext>
            </a:extLst>
          </p:cNvPr>
          <p:cNvSpPr txBox="1"/>
          <p:nvPr/>
        </p:nvSpPr>
        <p:spPr>
          <a:xfrm>
            <a:off x="217282" y="31432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Mother Mary chr5 MLOs cluster with CSMLO3, CSMLO4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2BED-3CCD-0423-3A1B-E01136394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30" t="11818" r="50792" b="23192"/>
          <a:stretch/>
        </p:blipFill>
        <p:spPr>
          <a:xfrm>
            <a:off x="282596" y="1414368"/>
            <a:ext cx="3883898" cy="42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16CC-5C63-1BF4-ABF4-E7680898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5194"/>
          </a:xfrm>
        </p:spPr>
        <p:txBody>
          <a:bodyPr/>
          <a:lstStyle/>
          <a:p>
            <a:r>
              <a:rPr lang="en-US" dirty="0"/>
              <a:t>Cannabis pangenome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D8CC5-D667-6B64-8A59-9CE80BA6E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20159"/>
            <a:ext cx="7886700" cy="3382963"/>
          </a:xfrm>
        </p:spPr>
        <p:txBody>
          <a:bodyPr/>
          <a:lstStyle/>
          <a:p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193 genomes from 141 samples:</a:t>
            </a:r>
          </a:p>
          <a:p>
            <a:pPr marL="342900" indent="0">
              <a:buNone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European hemp</a:t>
            </a:r>
            <a:br>
              <a:rPr lang="en-US" sz="1800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Asian hemp</a:t>
            </a:r>
            <a:br>
              <a:rPr lang="en-US" sz="1800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North American feral </a:t>
            </a:r>
            <a:br>
              <a:rPr lang="en-US" sz="1800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Elite marijuana </a:t>
            </a:r>
            <a:br>
              <a:rPr lang="en-US" sz="1800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Modern high cannabinoid hemp</a:t>
            </a:r>
          </a:p>
          <a:p>
            <a:r>
              <a:rPr lang="en-US" sz="1800" dirty="0">
                <a:latin typeface="Arial" panose="020B0604020202020204" pitchFamily="34" charset="0"/>
              </a:rPr>
              <a:t>39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fully haplotype-resolved chromosome level assemblies (78 haps)</a:t>
            </a:r>
          </a:p>
          <a:p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Cannabis pangenome reference based on a Type I (MJ, THC-producer) crossed to a Type III (hemp, CBD-producer)</a:t>
            </a:r>
            <a:endParaRPr lang="en-US" dirty="0"/>
          </a:p>
        </p:txBody>
      </p:sp>
      <p:pic>
        <p:nvPicPr>
          <p:cNvPr id="4" name="Picture 3" descr="A black and white logo with orange text">
            <a:extLst>
              <a:ext uri="{FF2B5EF4-FFF2-40B4-BE49-F238E27FC236}">
                <a16:creationId xmlns:a16="http://schemas.microsoft.com/office/drawing/2014/main" id="{DBD34EA1-A3C5-DEE8-11FB-9AD5F1635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31" y="1429951"/>
            <a:ext cx="2021590" cy="2128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A0E50-5FD9-8FFF-5C7A-60C1F5B3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37" y="1429951"/>
            <a:ext cx="2128271" cy="2128271"/>
          </a:xfrm>
          <a:prstGeom prst="rect">
            <a:avLst/>
          </a:prstGeom>
        </p:spPr>
      </p:pic>
      <p:pic>
        <p:nvPicPr>
          <p:cNvPr id="5" name="Picture 4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04AA6BD7-5DF6-DAB1-FF2F-255E2DEC18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6" r="33542"/>
          <a:stretch/>
        </p:blipFill>
        <p:spPr>
          <a:xfrm>
            <a:off x="829340" y="1582168"/>
            <a:ext cx="1477925" cy="1918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F7B40-9713-B4CE-5B17-6AF01A5F6ACB}"/>
              </a:ext>
            </a:extLst>
          </p:cNvPr>
          <p:cNvSpPr txBox="1"/>
          <p:nvPr/>
        </p:nvSpPr>
        <p:spPr>
          <a:xfrm>
            <a:off x="829339" y="3192668"/>
            <a:ext cx="1477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  <a:cs typeface="Times New Roman" panose="02020603050405020304" pitchFamily="18" charset="0"/>
              </a:rPr>
              <a:t>Brian Knaus</a:t>
            </a:r>
          </a:p>
        </p:txBody>
      </p:sp>
    </p:spTree>
    <p:extLst>
      <p:ext uri="{BB962C8B-B14F-4D97-AF65-F5344CB8AC3E}">
        <p14:creationId xmlns:p14="http://schemas.microsoft.com/office/powerpoint/2010/main" val="48128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3AB0-BD09-FD64-2A64-7326D0D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94EDFB-494D-D328-799E-99C01E82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9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3AB0-BD09-FD64-2A64-7326D0D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5" name="Content Placeholder 4" descr="A person and person standing in a greenhouse&#10;&#10;Description automatically generated">
            <a:extLst>
              <a:ext uri="{FF2B5EF4-FFF2-40B4-BE49-F238E27FC236}">
                <a16:creationId xmlns:a16="http://schemas.microsoft.com/office/drawing/2014/main" id="{9AC7DFD8-4E10-FB7D-EAD8-FAB85D036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7" y="4413460"/>
            <a:ext cx="1116223" cy="11162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F559-98C7-7BFB-417E-5BD2254BC945}"/>
              </a:ext>
            </a:extLst>
          </p:cNvPr>
          <p:cNvSpPr txBox="1"/>
          <p:nvPr/>
        </p:nvSpPr>
        <p:spPr>
          <a:xfrm>
            <a:off x="5485368" y="4094408"/>
            <a:ext cx="196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Oregon CBD</a:t>
            </a:r>
          </a:p>
          <a:p>
            <a:pPr algn="ctr"/>
            <a:r>
              <a:rPr lang="en-US" dirty="0"/>
              <a:t>Seth Crawford</a:t>
            </a:r>
          </a:p>
          <a:p>
            <a:pPr algn="ctr"/>
            <a:r>
              <a:rPr lang="en-US" dirty="0"/>
              <a:t>Eric Crawford</a:t>
            </a:r>
          </a:p>
          <a:p>
            <a:pPr algn="ctr"/>
            <a:r>
              <a:rPr lang="en-US" dirty="0"/>
              <a:t>Andrea Garfinkel</a:t>
            </a:r>
          </a:p>
          <a:p>
            <a:pPr algn="ctr"/>
            <a:r>
              <a:rPr lang="en-US" dirty="0"/>
              <a:t>Aaron Trippe</a:t>
            </a:r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F7EFA-4E56-7673-F373-05608C152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8" t="14741" r="59000" b="74593"/>
          <a:stretch/>
        </p:blipFill>
        <p:spPr>
          <a:xfrm>
            <a:off x="628650" y="4624595"/>
            <a:ext cx="4305073" cy="693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189D-0B3B-FCC9-AFD2-D265E899FE41}"/>
              </a:ext>
            </a:extLst>
          </p:cNvPr>
          <p:cNvSpPr txBox="1"/>
          <p:nvPr/>
        </p:nvSpPr>
        <p:spPr>
          <a:xfrm>
            <a:off x="1401604" y="1459736"/>
            <a:ext cx="3532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Michael Lab</a:t>
            </a:r>
          </a:p>
          <a:p>
            <a:pPr algn="ctr"/>
            <a:r>
              <a:rPr lang="en-US" dirty="0"/>
              <a:t>Todd P. Michael </a:t>
            </a:r>
          </a:p>
          <a:p>
            <a:pPr algn="ctr"/>
            <a:r>
              <a:rPr lang="en-US" dirty="0"/>
              <a:t>Ryan C. Lynch </a:t>
            </a:r>
          </a:p>
          <a:p>
            <a:pPr algn="ctr"/>
            <a:r>
              <a:rPr lang="en-US" dirty="0"/>
              <a:t>Lillian K. Padgitt-Cobb </a:t>
            </a:r>
          </a:p>
          <a:p>
            <a:pPr algn="ctr"/>
            <a:r>
              <a:rPr lang="en-US" dirty="0"/>
              <a:t>Nolan T. Hartwick </a:t>
            </a:r>
          </a:p>
          <a:p>
            <a:pPr algn="ctr"/>
            <a:r>
              <a:rPr lang="en-US" dirty="0"/>
              <a:t>Nick Allsing </a:t>
            </a:r>
          </a:p>
          <a:p>
            <a:pPr algn="ctr"/>
            <a:r>
              <a:rPr lang="en-US" dirty="0"/>
              <a:t>Anthony </a:t>
            </a:r>
            <a:r>
              <a:rPr lang="en-US" dirty="0" err="1"/>
              <a:t>Alyward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Allen Mamerto </a:t>
            </a:r>
          </a:p>
          <a:p>
            <a:pPr algn="ctr"/>
            <a:r>
              <a:rPr lang="en-US" dirty="0"/>
              <a:t>Justine </a:t>
            </a:r>
            <a:r>
              <a:rPr lang="en-US" dirty="0" err="1"/>
              <a:t>Kitony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Kelly Colt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0AC2-22E3-CD70-E41D-EFE399BDC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980" y="1539453"/>
            <a:ext cx="2128271" cy="21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16CC-5C63-1BF4-ABF4-E7680898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disease resistance “R” gene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D8CC5-D667-6B64-8A59-9CE80BA6E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0207"/>
            <a:ext cx="7886700" cy="3831796"/>
          </a:xfrm>
        </p:spPr>
        <p:txBody>
          <a:bodyPr/>
          <a:lstStyle/>
          <a:p>
            <a:r>
              <a:rPr lang="en-US" dirty="0"/>
              <a:t>Gene-for-gene resistance: pathogen-secreted effector recognized by compatible host R gene</a:t>
            </a:r>
          </a:p>
          <a:p>
            <a:r>
              <a:rPr lang="en-US" dirty="0"/>
              <a:t>Loss-of-function mutation of host S gene (MLO/</a:t>
            </a:r>
            <a:r>
              <a:rPr lang="en-US" dirty="0" err="1"/>
              <a:t>mlo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839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E626F9-0B85-240C-4712-EC473150A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7" t="24415" r="31250" b="8749"/>
          <a:stretch/>
        </p:blipFill>
        <p:spPr>
          <a:xfrm>
            <a:off x="1785769" y="877384"/>
            <a:ext cx="5775175" cy="5980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0C08F8-3941-D322-03E6-C68392935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5" t="20371" r="28523" b="52469"/>
          <a:stretch/>
        </p:blipFill>
        <p:spPr>
          <a:xfrm>
            <a:off x="0" y="0"/>
            <a:ext cx="3775934" cy="1226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93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FFFA-D569-94DE-27C2-B7F8CE98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0"/>
            <a:ext cx="816991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Nucleotide Binding Site-Leucine-Rich Repeat (NLR) genes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67907-7746-7A4B-8394-D5D65BD74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2" t="17309" r="29000" b="25210"/>
          <a:stretch/>
        </p:blipFill>
        <p:spPr>
          <a:xfrm>
            <a:off x="3319038" y="1420445"/>
            <a:ext cx="5621762" cy="5381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5C136-E3A5-682E-77C4-AF8CE8EE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2" t="13951" r="32890" b="58197"/>
          <a:stretch/>
        </p:blipFill>
        <p:spPr>
          <a:xfrm>
            <a:off x="281198" y="2744758"/>
            <a:ext cx="3037840" cy="13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71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CFE9-832C-21BF-D272-94C41975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3030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/>
              <a:t>Cannabis</a:t>
            </a:r>
            <a:r>
              <a:rPr lang="en-US" sz="3600" dirty="0"/>
              <a:t> fungal diseases, potential R genes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7C7418-2970-9608-4B8D-206638894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9" t="24222" r="18714" b="17873"/>
          <a:stretch/>
        </p:blipFill>
        <p:spPr>
          <a:xfrm>
            <a:off x="2119256" y="1721224"/>
            <a:ext cx="7013139" cy="5106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E08E7-F906-7290-DD1D-D8D6663E5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5" t="18889" r="25548" b="62576"/>
          <a:stretch/>
        </p:blipFill>
        <p:spPr>
          <a:xfrm>
            <a:off x="269832" y="969276"/>
            <a:ext cx="3667468" cy="1002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0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1DC0-EBF8-3411-5DEE-EC2557B1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1341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Range of R genes per  scaffolded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D9F5B-3504-C779-B9F4-39A350FD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" r="7681" b="5528"/>
          <a:stretch/>
        </p:blipFill>
        <p:spPr>
          <a:xfrm>
            <a:off x="112955" y="1561598"/>
            <a:ext cx="8918090" cy="4388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CC376-8496-736A-1AD5-97CA5C3BC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94" r="39059" b="91715"/>
          <a:stretch/>
        </p:blipFill>
        <p:spPr>
          <a:xfrm>
            <a:off x="3345627" y="1113417"/>
            <a:ext cx="2242616" cy="5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scaffolded hap and scaffolded hap&#10;&#10;Description automatically generated">
            <a:extLst>
              <a:ext uri="{FF2B5EF4-FFF2-40B4-BE49-F238E27FC236}">
                <a16:creationId xmlns:a16="http://schemas.microsoft.com/office/drawing/2014/main" id="{CDA1414D-7C66-0271-09BB-D11765ED1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3" b="3843"/>
          <a:stretch/>
        </p:blipFill>
        <p:spPr>
          <a:xfrm>
            <a:off x="3381813" y="3797448"/>
            <a:ext cx="5539937" cy="3012568"/>
          </a:xfrm>
          <a:prstGeom prst="rect">
            <a:avLst/>
          </a:prstGeom>
        </p:spPr>
      </p:pic>
      <p:pic>
        <p:nvPicPr>
          <p:cNvPr id="3" name="Picture 2" descr="A diagram of scaffolded hap and scaffolded hap&#10;&#10;Description automatically generated">
            <a:extLst>
              <a:ext uri="{FF2B5EF4-FFF2-40B4-BE49-F238E27FC236}">
                <a16:creationId xmlns:a16="http://schemas.microsoft.com/office/drawing/2014/main" id="{D7CCBA79-4DA4-DDED-FC73-9F63006CA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52000"/>
          <a:stretch/>
        </p:blipFill>
        <p:spPr>
          <a:xfrm>
            <a:off x="3300493" y="613186"/>
            <a:ext cx="5702575" cy="30175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015FF2-E11F-B2A1-F67A-C28FC37A16CD}"/>
              </a:ext>
            </a:extLst>
          </p:cNvPr>
          <p:cNvSpPr txBox="1">
            <a:spLocks/>
          </p:cNvSpPr>
          <p:nvPr/>
        </p:nvSpPr>
        <p:spPr>
          <a:xfrm>
            <a:off x="225911" y="1538344"/>
            <a:ext cx="2818504" cy="1796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Range of R genes per chromosome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7A004-344F-6C8F-4DBC-C61ED6C5831C}"/>
              </a:ext>
            </a:extLst>
          </p:cNvPr>
          <p:cNvSpPr txBox="1"/>
          <p:nvPr/>
        </p:nvSpPr>
        <p:spPr>
          <a:xfrm>
            <a:off x="5368066" y="613186"/>
            <a:ext cx="20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Haplotype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13C79-9953-A026-A3CD-5895425BCC6C}"/>
              </a:ext>
            </a:extLst>
          </p:cNvPr>
          <p:cNvSpPr txBox="1"/>
          <p:nvPr/>
        </p:nvSpPr>
        <p:spPr>
          <a:xfrm>
            <a:off x="5251525" y="3874546"/>
            <a:ext cx="20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Haplotype b</a:t>
            </a:r>
          </a:p>
        </p:txBody>
      </p:sp>
    </p:spTree>
    <p:extLst>
      <p:ext uri="{BB962C8B-B14F-4D97-AF65-F5344CB8AC3E}">
        <p14:creationId xmlns:p14="http://schemas.microsoft.com/office/powerpoint/2010/main" val="108419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F74A978A-759A-6B51-DAB2-29157C3A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CNL, TNL gene counts per scaffolded genome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062A29-6BC3-6A5C-AE02-02C2362A7FE1}"/>
              </a:ext>
            </a:extLst>
          </p:cNvPr>
          <p:cNvSpPr txBox="1">
            <a:spLocks/>
          </p:cNvSpPr>
          <p:nvPr/>
        </p:nvSpPr>
        <p:spPr>
          <a:xfrm>
            <a:off x="387277" y="301217"/>
            <a:ext cx="8477026" cy="92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Largest R gene category: </a:t>
            </a:r>
          </a:p>
          <a:p>
            <a:pPr algn="ctr"/>
            <a:r>
              <a:rPr lang="en-US" sz="3600" dirty="0"/>
              <a:t>Receptor-Like Kinases (RLKs)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FA469E-AFCD-A39B-3E24-5392E25D1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5"/>
          <a:stretch/>
        </p:blipFill>
        <p:spPr>
          <a:xfrm>
            <a:off x="0" y="1463208"/>
            <a:ext cx="8864303" cy="46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1679</TotalTime>
  <Words>354</Words>
  <Application>Microsoft Office PowerPoint</Application>
  <PresentationFormat>On-screen Show (4:3)</PresentationFormat>
  <Paragraphs>75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PalatinoLinotype-Italic</vt:lpstr>
      <vt:lpstr>PalatinoLinotype-Roman</vt:lpstr>
      <vt:lpstr>URWPalladioL-Bold</vt:lpstr>
      <vt:lpstr>URWPalladioL-Ital</vt:lpstr>
      <vt:lpstr>URWPalladioL-Roma</vt:lpstr>
      <vt:lpstr>Office Theme</vt:lpstr>
      <vt:lpstr>Profiles of Disease Resistance Genes in the Cannabis Pangenome Kelly Vining Brian Knaus Department of Horticulture Oregon State University  </vt:lpstr>
      <vt:lpstr>Cannabis pangenome overview</vt:lpstr>
      <vt:lpstr>Plant disease resistance “R” gene functions</vt:lpstr>
      <vt:lpstr>PowerPoint Presentation</vt:lpstr>
      <vt:lpstr>Nucleotide Binding Site-Leucine-Rich Repeat (NLR) genes</vt:lpstr>
      <vt:lpstr>Cannabis fungal diseases, potential R genes</vt:lpstr>
      <vt:lpstr>Range of R genes per  scaffolded genome</vt:lpstr>
      <vt:lpstr>PowerPoint Presentation</vt:lpstr>
      <vt:lpstr>CNL, TNL gene counts per scaffolded genome</vt:lpstr>
      <vt:lpstr>PowerPoint Presentation</vt:lpstr>
      <vt:lpstr>PowerPoint Presentation</vt:lpstr>
      <vt:lpstr>CNL patterns on chromosome 3</vt:lpstr>
      <vt:lpstr>PowerPoint Presentation</vt:lpstr>
      <vt:lpstr>R genes and terpene synthases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Vining, Kelly</dc:creator>
  <cp:lastModifiedBy>Vining, Kelly</cp:lastModifiedBy>
  <cp:revision>50</cp:revision>
  <dcterms:created xsi:type="dcterms:W3CDTF">2024-01-09T16:21:01Z</dcterms:created>
  <dcterms:modified xsi:type="dcterms:W3CDTF">2024-01-14T01:22:06Z</dcterms:modified>
</cp:coreProperties>
</file>